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8845B-4A70-436A-A1AB-CFBD8F2E50C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0255D8-2CB8-45F9-AF62-5B24FFDBB0F3}">
      <dgm:prSet phldrT="[Текст]" custT="1"/>
      <dgm:spPr>
        <a:xfrm>
          <a:off x="0" y="158670"/>
          <a:ext cx="1792287" cy="1075372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ru-RU" sz="36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жеке меншік құқығы</a:t>
          </a:r>
        </a:p>
      </dgm:t>
    </dgm:pt>
    <dgm:pt modelId="{B77235C1-8632-49F8-BD82-1BA2BB11CEB8}" type="parTrans" cxnId="{50F35DE0-646A-4A26-84FA-578A103CCB37}">
      <dgm:prSet/>
      <dgm:spPr/>
      <dgm:t>
        <a:bodyPr/>
        <a:lstStyle/>
        <a:p>
          <a:pPr algn="ctr"/>
          <a:endParaRPr lang="ru-RU"/>
        </a:p>
      </dgm:t>
    </dgm:pt>
    <dgm:pt modelId="{97B79F0F-CE82-4124-8520-FEC9A91C81C1}" type="sibTrans" cxnId="{50F35DE0-646A-4A26-84FA-578A103CCB37}">
      <dgm:prSet/>
      <dgm:spPr/>
      <dgm:t>
        <a:bodyPr/>
        <a:lstStyle/>
        <a:p>
          <a:pPr algn="ctr"/>
          <a:endParaRPr lang="ru-RU"/>
        </a:p>
      </dgm:t>
    </dgm:pt>
    <dgm:pt modelId="{C7D24362-00D6-4FB9-8CD5-E9E594745F0D}">
      <dgm:prSet phldrT="[Текст]" custT="1"/>
      <dgm:spPr>
        <a:xfrm>
          <a:off x="1971516" y="158670"/>
          <a:ext cx="1792287" cy="1075372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ru-RU" sz="36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</a:t>
          </a:r>
          <a:r>
            <a:rPr lang="ru-RU" sz="36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пайдалану</a:t>
          </a:r>
          <a:r>
            <a:rPr lang="ru-RU" sz="36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құқығы</a:t>
          </a:r>
          <a:endParaRPr lang="ru-RU" sz="36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B2F7CC9-FF10-45A3-B1D0-962462A52527}" type="parTrans" cxnId="{43D9ED6D-870D-480F-B1CB-50DFCF3F02DC}">
      <dgm:prSet/>
      <dgm:spPr/>
      <dgm:t>
        <a:bodyPr/>
        <a:lstStyle/>
        <a:p>
          <a:pPr algn="ctr"/>
          <a:endParaRPr lang="ru-RU"/>
        </a:p>
      </dgm:t>
    </dgm:pt>
    <dgm:pt modelId="{20A9B158-10BD-474F-A733-F609A6BD8793}" type="sibTrans" cxnId="{43D9ED6D-870D-480F-B1CB-50DFCF3F02DC}">
      <dgm:prSet/>
      <dgm:spPr/>
      <dgm:t>
        <a:bodyPr/>
        <a:lstStyle/>
        <a:p>
          <a:pPr algn="ctr"/>
          <a:endParaRPr lang="ru-RU"/>
        </a:p>
      </dgm:t>
    </dgm:pt>
    <dgm:pt modelId="{E3FA4A13-9E18-4356-84DF-29CB947AF8C0}">
      <dgm:prSet phldrT="[Текст]" custT="1"/>
      <dgm:spPr>
        <a:xfrm>
          <a:off x="3943032" y="158670"/>
          <a:ext cx="1792287" cy="1075372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ru-RU" sz="36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сервитут</a:t>
          </a:r>
        </a:p>
      </dgm:t>
    </dgm:pt>
    <dgm:pt modelId="{A7CA3297-3677-4023-A819-A57E1FFE8753}" type="parTrans" cxnId="{EEC83D6B-2F6F-4BE4-BD88-B0E8DE7FCFB4}">
      <dgm:prSet/>
      <dgm:spPr/>
      <dgm:t>
        <a:bodyPr/>
        <a:lstStyle/>
        <a:p>
          <a:pPr algn="ctr"/>
          <a:endParaRPr lang="ru-RU"/>
        </a:p>
      </dgm:t>
    </dgm:pt>
    <dgm:pt modelId="{2657845C-7DA0-460D-8BD1-099602471385}" type="sibTrans" cxnId="{EEC83D6B-2F6F-4BE4-BD88-B0E8DE7FCFB4}">
      <dgm:prSet/>
      <dgm:spPr/>
      <dgm:t>
        <a:bodyPr/>
        <a:lstStyle/>
        <a:p>
          <a:pPr algn="ctr"/>
          <a:endParaRPr lang="ru-RU"/>
        </a:p>
      </dgm:t>
    </dgm:pt>
    <dgm:pt modelId="{4830863E-E282-473A-B483-989FE523E4AD}">
      <dgm:prSet phldrT="[Текст]" custT="1"/>
      <dgm:spPr>
        <a:xfrm>
          <a:off x="985758" y="1413271"/>
          <a:ext cx="1792287" cy="1075372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ru-RU" sz="36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жалға алу </a:t>
          </a:r>
        </a:p>
      </dgm:t>
    </dgm:pt>
    <dgm:pt modelId="{B47A6640-ABE0-4EDF-80F9-0E6ED79F5C4B}" type="parTrans" cxnId="{0F19D22E-CF82-4331-A9FD-0143B982A996}">
      <dgm:prSet/>
      <dgm:spPr/>
      <dgm:t>
        <a:bodyPr/>
        <a:lstStyle/>
        <a:p>
          <a:pPr algn="ctr"/>
          <a:endParaRPr lang="ru-RU"/>
        </a:p>
      </dgm:t>
    </dgm:pt>
    <dgm:pt modelId="{3515097B-3E4D-4CE8-9C7D-B4BDDF9A4CA1}" type="sibTrans" cxnId="{0F19D22E-CF82-4331-A9FD-0143B982A996}">
      <dgm:prSet/>
      <dgm:spPr/>
      <dgm:t>
        <a:bodyPr/>
        <a:lstStyle/>
        <a:p>
          <a:pPr algn="ctr"/>
          <a:endParaRPr lang="ru-RU"/>
        </a:p>
      </dgm:t>
    </dgm:pt>
    <dgm:pt modelId="{484E48CE-0A68-427B-B9A1-4A6BBF547AB6}">
      <dgm:prSet phldrT="[Текст]" custT="1"/>
      <dgm:spPr>
        <a:xfrm>
          <a:off x="2944853" y="1413271"/>
          <a:ext cx="1792287" cy="1075372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ru-RU" sz="36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кепіл </a:t>
          </a:r>
        </a:p>
      </dgm:t>
    </dgm:pt>
    <dgm:pt modelId="{3C3CA387-503E-4B87-9885-0F4C00BDAE79}" type="parTrans" cxnId="{50A6C74F-F3AB-4717-8FE6-599673E890AE}">
      <dgm:prSet/>
      <dgm:spPr/>
      <dgm:t>
        <a:bodyPr/>
        <a:lstStyle/>
        <a:p>
          <a:pPr algn="ctr"/>
          <a:endParaRPr lang="ru-RU"/>
        </a:p>
      </dgm:t>
    </dgm:pt>
    <dgm:pt modelId="{2DDDC35A-426C-4710-8816-3880C5450906}" type="sibTrans" cxnId="{50A6C74F-F3AB-4717-8FE6-599673E890AE}">
      <dgm:prSet/>
      <dgm:spPr/>
      <dgm:t>
        <a:bodyPr/>
        <a:lstStyle/>
        <a:p>
          <a:pPr algn="ctr"/>
          <a:endParaRPr lang="ru-RU"/>
        </a:p>
      </dgm:t>
    </dgm:pt>
    <dgm:pt modelId="{358030FB-1531-4F12-BA65-FD11D2329E65}" type="pres">
      <dgm:prSet presAssocID="{6DC8845B-4A70-436A-A1AB-CFBD8F2E50C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CCDA97-1109-4731-B147-F7E04B2E1BF2}" type="pres">
      <dgm:prSet presAssocID="{C80255D8-2CB8-45F9-AF62-5B24FFDBB0F3}" presName="node" presStyleLbl="node1" presStyleIdx="0" presStyleCnt="5" custScaleX="82806" custScaleY="6085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356C760-F56F-4DB1-AF02-48CB5D798375}" type="pres">
      <dgm:prSet presAssocID="{97B79F0F-CE82-4124-8520-FEC9A91C81C1}" presName="sibTrans" presStyleCnt="0"/>
      <dgm:spPr/>
    </dgm:pt>
    <dgm:pt modelId="{4A9CB914-9971-413F-ABE5-85788CA96815}" type="pres">
      <dgm:prSet presAssocID="{C7D24362-00D6-4FB9-8CD5-E9E594745F0D}" presName="node" presStyleLbl="node1" presStyleIdx="1" presStyleCnt="5" custScaleX="89604" custScaleY="6115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A1ABC1E-4A18-4CFF-AE2D-E3C1FE4C07BD}" type="pres">
      <dgm:prSet presAssocID="{20A9B158-10BD-474F-A733-F609A6BD8793}" presName="sibTrans" presStyleCnt="0"/>
      <dgm:spPr/>
    </dgm:pt>
    <dgm:pt modelId="{F9A412FF-1D47-4AA5-AFC4-89C8D7EC1CDE}" type="pres">
      <dgm:prSet presAssocID="{E3FA4A13-9E18-4356-84DF-29CB947AF8C0}" presName="node" presStyleLbl="node1" presStyleIdx="2" presStyleCnt="5" custScaleX="72711" custScaleY="54161" custLinFactNeighborX="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0B11FA2-DC9D-44A0-AC12-D1F88800DDC3}" type="pres">
      <dgm:prSet presAssocID="{2657845C-7DA0-460D-8BD1-099602471385}" presName="sibTrans" presStyleCnt="0"/>
      <dgm:spPr/>
    </dgm:pt>
    <dgm:pt modelId="{046854D9-25B5-4EE2-88F0-81DBA7E121A5}" type="pres">
      <dgm:prSet presAssocID="{4830863E-E282-473A-B483-989FE523E4AD}" presName="node" presStyleLbl="node1" presStyleIdx="3" presStyleCnt="5" custScaleX="94552" custScaleY="6235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CF5F00E-F229-4602-82F7-250ABB93A274}" type="pres">
      <dgm:prSet presAssocID="{3515097B-3E4D-4CE8-9C7D-B4BDDF9A4CA1}" presName="sibTrans" presStyleCnt="0"/>
      <dgm:spPr/>
    </dgm:pt>
    <dgm:pt modelId="{47F76B2D-9D26-4D6F-96A4-D77119DD8CE0}" type="pres">
      <dgm:prSet presAssocID="{484E48CE-0A68-427B-B9A1-4A6BBF547AB6}" presName="node" presStyleLbl="node1" presStyleIdx="4" presStyleCnt="5" custScaleX="90895" custScaleY="62357" custLinFactNeighborX="-69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50A6C74F-F3AB-4717-8FE6-599673E890AE}" srcId="{6DC8845B-4A70-436A-A1AB-CFBD8F2E50C6}" destId="{484E48CE-0A68-427B-B9A1-4A6BBF547AB6}" srcOrd="4" destOrd="0" parTransId="{3C3CA387-503E-4B87-9885-0F4C00BDAE79}" sibTransId="{2DDDC35A-426C-4710-8816-3880C5450906}"/>
    <dgm:cxn modelId="{0F19D22E-CF82-4331-A9FD-0143B982A996}" srcId="{6DC8845B-4A70-436A-A1AB-CFBD8F2E50C6}" destId="{4830863E-E282-473A-B483-989FE523E4AD}" srcOrd="3" destOrd="0" parTransId="{B47A6640-ABE0-4EDF-80F9-0E6ED79F5C4B}" sibTransId="{3515097B-3E4D-4CE8-9C7D-B4BDDF9A4CA1}"/>
    <dgm:cxn modelId="{69750C54-867D-49B4-87AD-09261A615419}" type="presOf" srcId="{C80255D8-2CB8-45F9-AF62-5B24FFDBB0F3}" destId="{3ECCDA97-1109-4731-B147-F7E04B2E1BF2}" srcOrd="0" destOrd="0" presId="urn:microsoft.com/office/officeart/2005/8/layout/default"/>
    <dgm:cxn modelId="{05929289-4F68-448D-AC2B-0833DB6F296F}" type="presOf" srcId="{C7D24362-00D6-4FB9-8CD5-E9E594745F0D}" destId="{4A9CB914-9971-413F-ABE5-85788CA96815}" srcOrd="0" destOrd="0" presId="urn:microsoft.com/office/officeart/2005/8/layout/default"/>
    <dgm:cxn modelId="{50F35DE0-646A-4A26-84FA-578A103CCB37}" srcId="{6DC8845B-4A70-436A-A1AB-CFBD8F2E50C6}" destId="{C80255D8-2CB8-45F9-AF62-5B24FFDBB0F3}" srcOrd="0" destOrd="0" parTransId="{B77235C1-8632-49F8-BD82-1BA2BB11CEB8}" sibTransId="{97B79F0F-CE82-4124-8520-FEC9A91C81C1}"/>
    <dgm:cxn modelId="{D88D0C00-7D6E-4412-BEC7-410FB3E1E62A}" type="presOf" srcId="{E3FA4A13-9E18-4356-84DF-29CB947AF8C0}" destId="{F9A412FF-1D47-4AA5-AFC4-89C8D7EC1CDE}" srcOrd="0" destOrd="0" presId="urn:microsoft.com/office/officeart/2005/8/layout/default"/>
    <dgm:cxn modelId="{37718F1E-68C7-4070-9FB6-DB973DCBB8B5}" type="presOf" srcId="{6DC8845B-4A70-436A-A1AB-CFBD8F2E50C6}" destId="{358030FB-1531-4F12-BA65-FD11D2329E65}" srcOrd="0" destOrd="0" presId="urn:microsoft.com/office/officeart/2005/8/layout/default"/>
    <dgm:cxn modelId="{EEC83D6B-2F6F-4BE4-BD88-B0E8DE7FCFB4}" srcId="{6DC8845B-4A70-436A-A1AB-CFBD8F2E50C6}" destId="{E3FA4A13-9E18-4356-84DF-29CB947AF8C0}" srcOrd="2" destOrd="0" parTransId="{A7CA3297-3677-4023-A819-A57E1FFE8753}" sibTransId="{2657845C-7DA0-460D-8BD1-099602471385}"/>
    <dgm:cxn modelId="{1B053803-65D6-48E6-94A0-B419E820E492}" type="presOf" srcId="{484E48CE-0A68-427B-B9A1-4A6BBF547AB6}" destId="{47F76B2D-9D26-4D6F-96A4-D77119DD8CE0}" srcOrd="0" destOrd="0" presId="urn:microsoft.com/office/officeart/2005/8/layout/default"/>
    <dgm:cxn modelId="{23D0B044-6B6F-448A-A3C7-65694B2C6547}" type="presOf" srcId="{4830863E-E282-473A-B483-989FE523E4AD}" destId="{046854D9-25B5-4EE2-88F0-81DBA7E121A5}" srcOrd="0" destOrd="0" presId="urn:microsoft.com/office/officeart/2005/8/layout/default"/>
    <dgm:cxn modelId="{43D9ED6D-870D-480F-B1CB-50DFCF3F02DC}" srcId="{6DC8845B-4A70-436A-A1AB-CFBD8F2E50C6}" destId="{C7D24362-00D6-4FB9-8CD5-E9E594745F0D}" srcOrd="1" destOrd="0" parTransId="{5B2F7CC9-FF10-45A3-B1D0-962462A52527}" sibTransId="{20A9B158-10BD-474F-A733-F609A6BD8793}"/>
    <dgm:cxn modelId="{813297D4-C1DC-4B6B-98FD-1BC2C2A98825}" type="presParOf" srcId="{358030FB-1531-4F12-BA65-FD11D2329E65}" destId="{3ECCDA97-1109-4731-B147-F7E04B2E1BF2}" srcOrd="0" destOrd="0" presId="urn:microsoft.com/office/officeart/2005/8/layout/default"/>
    <dgm:cxn modelId="{EF887E5C-2807-4A5C-B9CB-C68874C84C35}" type="presParOf" srcId="{358030FB-1531-4F12-BA65-FD11D2329E65}" destId="{8356C760-F56F-4DB1-AF02-48CB5D798375}" srcOrd="1" destOrd="0" presId="urn:microsoft.com/office/officeart/2005/8/layout/default"/>
    <dgm:cxn modelId="{C6DF5C2E-D3A3-474F-A6A3-54B9EE7CB1DA}" type="presParOf" srcId="{358030FB-1531-4F12-BA65-FD11D2329E65}" destId="{4A9CB914-9971-413F-ABE5-85788CA96815}" srcOrd="2" destOrd="0" presId="urn:microsoft.com/office/officeart/2005/8/layout/default"/>
    <dgm:cxn modelId="{C2F6D999-6261-478D-8CB6-F325B0FAD467}" type="presParOf" srcId="{358030FB-1531-4F12-BA65-FD11D2329E65}" destId="{4A1ABC1E-4A18-4CFF-AE2D-E3C1FE4C07BD}" srcOrd="3" destOrd="0" presId="urn:microsoft.com/office/officeart/2005/8/layout/default"/>
    <dgm:cxn modelId="{0FFD65E7-89D8-4924-99AD-D3DFA5EF99DD}" type="presParOf" srcId="{358030FB-1531-4F12-BA65-FD11D2329E65}" destId="{F9A412FF-1D47-4AA5-AFC4-89C8D7EC1CDE}" srcOrd="4" destOrd="0" presId="urn:microsoft.com/office/officeart/2005/8/layout/default"/>
    <dgm:cxn modelId="{C5D5FA27-4B0B-49B5-913B-43EBA7163270}" type="presParOf" srcId="{358030FB-1531-4F12-BA65-FD11D2329E65}" destId="{20B11FA2-DC9D-44A0-AC12-D1F88800DDC3}" srcOrd="5" destOrd="0" presId="urn:microsoft.com/office/officeart/2005/8/layout/default"/>
    <dgm:cxn modelId="{068B6BC9-E5B8-4158-AC49-587F51A187D6}" type="presParOf" srcId="{358030FB-1531-4F12-BA65-FD11D2329E65}" destId="{046854D9-25B5-4EE2-88F0-81DBA7E121A5}" srcOrd="6" destOrd="0" presId="urn:microsoft.com/office/officeart/2005/8/layout/default"/>
    <dgm:cxn modelId="{5186D24E-0311-491E-8164-F36CEEF1FB29}" type="presParOf" srcId="{358030FB-1531-4F12-BA65-FD11D2329E65}" destId="{FCF5F00E-F229-4602-82F7-250ABB93A274}" srcOrd="7" destOrd="0" presId="urn:microsoft.com/office/officeart/2005/8/layout/default"/>
    <dgm:cxn modelId="{CC7C01B9-F285-43AF-AAAB-FFA00D59CA0A}" type="presParOf" srcId="{358030FB-1531-4F12-BA65-FD11D2329E65}" destId="{47F76B2D-9D26-4D6F-96A4-D77119DD8CE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CDA97-1109-4731-B147-F7E04B2E1BF2}">
      <dsp:nvSpPr>
        <dsp:cNvPr id="0" name=""/>
        <dsp:cNvSpPr/>
      </dsp:nvSpPr>
      <dsp:spPr>
        <a:xfrm>
          <a:off x="3051" y="734070"/>
          <a:ext cx="3082174" cy="1359162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жеке меншік құқығы</a:t>
          </a:r>
        </a:p>
      </dsp:txBody>
      <dsp:txXfrm>
        <a:off x="3051" y="734070"/>
        <a:ext cx="3082174" cy="1359162"/>
      </dsp:txXfrm>
    </dsp:sp>
    <dsp:sp modelId="{4A9CB914-9971-413F-ABE5-85788CA96815}">
      <dsp:nvSpPr>
        <dsp:cNvPr id="0" name=""/>
        <dsp:cNvSpPr/>
      </dsp:nvSpPr>
      <dsp:spPr>
        <a:xfrm>
          <a:off x="3457442" y="730754"/>
          <a:ext cx="3335207" cy="1365795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</a:t>
          </a:r>
          <a:r>
            <a:rPr lang="ru-RU" sz="36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пайдалану</a:t>
          </a:r>
          <a:r>
            <a:rPr lang="ru-RU" sz="36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құқығы</a:t>
          </a:r>
          <a:endParaRPr lang="ru-RU" sz="3600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3457442" y="730754"/>
        <a:ext cx="3335207" cy="1365795"/>
      </dsp:txXfrm>
    </dsp:sp>
    <dsp:sp modelId="{F9A412FF-1D47-4AA5-AFC4-89C8D7EC1CDE}">
      <dsp:nvSpPr>
        <dsp:cNvPr id="0" name=""/>
        <dsp:cNvSpPr/>
      </dsp:nvSpPr>
      <dsp:spPr>
        <a:xfrm>
          <a:off x="7164866" y="808864"/>
          <a:ext cx="2706422" cy="1209576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сервитут</a:t>
          </a:r>
        </a:p>
      </dsp:txBody>
      <dsp:txXfrm>
        <a:off x="7164866" y="808864"/>
        <a:ext cx="2706422" cy="1209576"/>
      </dsp:txXfrm>
    </dsp:sp>
    <dsp:sp modelId="{046854D9-25B5-4EE2-88F0-81DBA7E121A5}">
      <dsp:nvSpPr>
        <dsp:cNvPr id="0" name=""/>
        <dsp:cNvSpPr/>
      </dsp:nvSpPr>
      <dsp:spPr>
        <a:xfrm>
          <a:off x="1299741" y="2468766"/>
          <a:ext cx="3519380" cy="139261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жалға алу </a:t>
          </a:r>
        </a:p>
      </dsp:txBody>
      <dsp:txXfrm>
        <a:off x="1299741" y="2468766"/>
        <a:ext cx="3519380" cy="1392617"/>
      </dsp:txXfrm>
    </dsp:sp>
    <dsp:sp modelId="{47F76B2D-9D26-4D6F-96A4-D77119DD8CE0}">
      <dsp:nvSpPr>
        <dsp:cNvPr id="0" name=""/>
        <dsp:cNvSpPr/>
      </dsp:nvSpPr>
      <dsp:spPr>
        <a:xfrm>
          <a:off x="5165543" y="2468766"/>
          <a:ext cx="3383260" cy="139261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кепіл </a:t>
          </a:r>
        </a:p>
      </dsp:txBody>
      <dsp:txXfrm>
        <a:off x="5165543" y="2468766"/>
        <a:ext cx="3383260" cy="1392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97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5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9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69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3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3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16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62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13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97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08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F908B0-90B6-4861-A92E-C1B3D97111FD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3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623" y="3073345"/>
            <a:ext cx="10058400" cy="145075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kk-KZ" altLang="ru-RU" dirty="0">
                <a:latin typeface="Arial" panose="020B0604020202020204" pitchFamily="34" charset="0"/>
              </a:rPr>
              <a:t>ЖЕРГЕ МЕНШІК ҚҰҚЫҒЫ МЕН ӨЗГЕ ДЕ ЗАТТЫҚ  ҚҰҚЫҚТАР</a:t>
            </a:r>
            <a:br>
              <a:rPr lang="kk-KZ" altLang="ru-RU" dirty="0">
                <a:latin typeface="Arial" panose="020B0604020202020204" pitchFamily="34" charset="0"/>
              </a:rPr>
            </a:br>
            <a:r>
              <a:rPr lang="kk-KZ" altLang="ru-RU" dirty="0">
                <a:latin typeface="Arial" panose="020B0604020202020204" pitchFamily="34" charset="0"/>
              </a:rPr>
              <a:t/>
            </a:r>
            <a:br>
              <a:rPr lang="kk-KZ" altLang="ru-RU" dirty="0">
                <a:latin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65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67407512"/>
              </p:ext>
            </p:extLst>
          </p:nvPr>
        </p:nvGraphicFramePr>
        <p:xfrm>
          <a:off x="1158829" y="1156155"/>
          <a:ext cx="9874341" cy="4592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 flipH="1">
            <a:off x="2002971" y="652790"/>
            <a:ext cx="818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Жер</a:t>
            </a:r>
            <a:r>
              <a:rPr lang="ru-RU" sz="2800" dirty="0" smtClean="0"/>
              <a:t> </a:t>
            </a:r>
            <a:r>
              <a:rPr lang="kk-KZ" sz="2800" dirty="0" smtClean="0"/>
              <a:t>учаскесіне таралған заттық құқықтар түрлері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3708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3085" y="1324164"/>
            <a:ext cx="9855201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Меншік құқығы дегеніміз  субъектінің заң актілерімен танылатын және қорғалатын өзіне тиесілі мүлікті өз қалауы бойынша иелену, пайдалану және оған билік ету құқығы болып саналады.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99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4920" y="3281887"/>
            <a:ext cx="39769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kk-KZ" altLang="ru-RU" dirty="0"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kk-KZ" altLang="ru-RU" kern="100" dirty="0" smtClean="0">
                <a:latin typeface="Arial" panose="020B0604020202020204" pitchFamily="34" charset="0"/>
              </a:rPr>
              <a:t>Түрлері</a:t>
            </a:r>
            <a:r>
              <a:rPr lang="kk-KZ" altLang="ru-RU" kern="100" dirty="0">
                <a:latin typeface="Arial" panose="020B0604020202020204" pitchFamily="34" charset="0"/>
              </a:rPr>
              <a:t>: азаматтар мен мемлекеттік емес заңды тұлғалар меншігі</a:t>
            </a:r>
          </a:p>
          <a:p>
            <a:pPr algn="just">
              <a:defRPr/>
            </a:pPr>
            <a:endParaRPr lang="ru-RU" altLang="ru-RU" kern="100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7378" y="635928"/>
            <a:ext cx="6096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k-KZ" altLang="ru-RU" dirty="0">
                <a:latin typeface="Arial" panose="020B0604020202020204" pitchFamily="34" charset="0"/>
              </a:rPr>
              <a:t>ЖЕРГЕ МЕНШІК ҚҰҚЫҒЫНЫҢ ТҮРЛЕРІ МЕН </a:t>
            </a:r>
            <a:r>
              <a:rPr lang="kk-KZ" altLang="ru-RU" dirty="0" smtClean="0">
                <a:latin typeface="Arial" panose="020B0604020202020204" pitchFamily="34" charset="0"/>
              </a:rPr>
              <a:t>НЫСАНДАРЫ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1334" y="2093544"/>
            <a:ext cx="2334935" cy="456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меншік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8174" y="3502586"/>
            <a:ext cx="38612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altLang="ru-RU" dirty="0" smtClean="0">
                <a:latin typeface="Arial" panose="020B0604020202020204" pitchFamily="34" charset="0"/>
              </a:rPr>
              <a:t> Түрлері: мемлекеттік билік органдары, мемлекеттік ұйымдар мен мекемлер (мемлекеттік заңды тұлғалар) меншігі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880209" y="2093544"/>
            <a:ext cx="1572610" cy="5078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Жеке меншік</a:t>
            </a:r>
            <a:endParaRPr lang="kk-KZ" altLang="ru-RU" dirty="0">
              <a:latin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>
            <a:stCxn id="3" idx="2"/>
            <a:endCxn id="6" idx="0"/>
          </p:cNvCxnSpPr>
          <p:nvPr/>
        </p:nvCxnSpPr>
        <p:spPr>
          <a:xfrm>
            <a:off x="6385378" y="1282259"/>
            <a:ext cx="3281136" cy="811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4" idx="0"/>
          </p:cNvCxnSpPr>
          <p:nvPr/>
        </p:nvCxnSpPr>
        <p:spPr>
          <a:xfrm flipH="1">
            <a:off x="2568802" y="1282259"/>
            <a:ext cx="3816576" cy="811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низ 10"/>
          <p:cNvSpPr/>
          <p:nvPr/>
        </p:nvSpPr>
        <p:spPr>
          <a:xfrm>
            <a:off x="2293257" y="2739875"/>
            <a:ext cx="275544" cy="3952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622744" y="2817599"/>
            <a:ext cx="275544" cy="3952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48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6" y="1382507"/>
            <a:ext cx="10813142" cy="349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ЖЕРГЕ ЖЕКЕ </a:t>
            </a:r>
            <a:r>
              <a:rPr lang="kk-KZ" altLang="ru-RU" sz="2400" dirty="0" smtClean="0">
                <a:latin typeface="Arial" panose="020B0604020202020204" pitchFamily="34" charset="0"/>
              </a:rPr>
              <a:t>МЕНШІК</a:t>
            </a:r>
          </a:p>
          <a:p>
            <a:pPr algn="ctr">
              <a:lnSpc>
                <a:spcPct val="90000"/>
              </a:lnSpc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  <a:defRPr/>
            </a:pPr>
            <a:endParaRPr lang="kk-KZ" altLang="ru-RU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Қазақстан Республикасы азаматтарының жеке меншігінде шаруа </a:t>
            </a:r>
            <a:r>
              <a:rPr lang="kk-KZ" altLang="ru-RU" dirty="0" smtClean="0">
                <a:latin typeface="Arial" panose="020B0604020202020204" pitchFamily="34" charset="0"/>
              </a:rPr>
              <a:t>(</a:t>
            </a:r>
            <a:r>
              <a:rPr lang="kk-KZ" altLang="ru-RU" dirty="0">
                <a:latin typeface="Arial" panose="020B0604020202020204" pitchFamily="34" charset="0"/>
              </a:rPr>
              <a:t>фермер) қожалығын, өзіндік қосалқы шаруашылық жүргізу, орман </a:t>
            </a:r>
            <a:r>
              <a:rPr lang="kk-KZ" altLang="ru-RU" dirty="0" smtClean="0">
                <a:latin typeface="Arial" panose="020B0604020202020204" pitchFamily="34" charset="0"/>
              </a:rPr>
              <a:t>өсіру</a:t>
            </a:r>
            <a:r>
              <a:rPr lang="kk-KZ" altLang="ru-RU" dirty="0">
                <a:latin typeface="Arial" panose="020B0604020202020204" pitchFamily="34" charset="0"/>
              </a:rPr>
              <a:t>, бағбандық, жеке тұрғын үй және саяжай құрылысы үшін, </a:t>
            </a:r>
            <a:r>
              <a:rPr lang="kk-KZ" altLang="ru-RU" dirty="0" smtClean="0">
                <a:latin typeface="Arial" panose="020B0604020202020204" pitchFamily="34" charset="0"/>
              </a:rPr>
              <a:t>сондай-ақ </a:t>
            </a:r>
            <a:r>
              <a:rPr lang="kk-KZ" altLang="ru-RU" dirty="0">
                <a:latin typeface="Arial" panose="020B0604020202020204" pitchFamily="34" charset="0"/>
              </a:rPr>
              <a:t>үйлерді (құрылыстарды, ғимараттарды) олардың </a:t>
            </a:r>
            <a:r>
              <a:rPr lang="kk-KZ" altLang="ru-RU" dirty="0" smtClean="0">
                <a:latin typeface="Arial" panose="020B0604020202020204" pitchFamily="34" charset="0"/>
              </a:rPr>
              <a:t>мақсатына </a:t>
            </a:r>
            <a:r>
              <a:rPr lang="kk-KZ" altLang="ru-RU" dirty="0">
                <a:latin typeface="Arial" panose="020B0604020202020204" pitchFamily="34" charset="0"/>
              </a:rPr>
              <a:t>сәйкес қызмет көрсетуге арналған жерді қоса </a:t>
            </a:r>
            <a:r>
              <a:rPr lang="kk-KZ" altLang="ru-RU" dirty="0" smtClean="0">
                <a:latin typeface="Arial" panose="020B0604020202020204" pitchFamily="34" charset="0"/>
              </a:rPr>
              <a:t>алғанда, өндірістік </a:t>
            </a:r>
            <a:r>
              <a:rPr lang="kk-KZ" altLang="ru-RU" dirty="0">
                <a:latin typeface="Arial" panose="020B0604020202020204" pitchFamily="34" charset="0"/>
              </a:rPr>
              <a:t>және өндірістік емес, оның ішінде тұрғын үйлер 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(құрылыстарды, ғимараттарды) мен олардың кешендерін салуға </a:t>
            </a:r>
            <a:r>
              <a:rPr lang="kk-KZ" altLang="ru-RU" dirty="0" smtClean="0">
                <a:latin typeface="Arial" panose="020B0604020202020204" pitchFamily="34" charset="0"/>
              </a:rPr>
              <a:t>берілген </a:t>
            </a:r>
            <a:r>
              <a:rPr lang="kk-KZ" altLang="ru-RU" dirty="0">
                <a:latin typeface="Arial" panose="020B0604020202020204" pitchFamily="34" charset="0"/>
              </a:rPr>
              <a:t>(берілетін) немесе олар салынған жер учаскелері болуы </a:t>
            </a:r>
            <a:r>
              <a:rPr lang="kk-KZ" altLang="ru-RU" dirty="0" smtClean="0">
                <a:latin typeface="Arial" panose="020B0604020202020204" pitchFamily="34" charset="0"/>
              </a:rPr>
              <a:t>мүмкін 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81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5372" y="1294520"/>
            <a:ext cx="10624457" cy="296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ЖЕРГЕ МЕМЛЕКЕТТІК МЕНШІК ҚҰҚЫҒЫ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1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билік органдарына, мемлекеттік ұйымдар мен </a:t>
            </a:r>
            <a:r>
              <a:rPr lang="kk-KZ" altLang="ru-RU" dirty="0" smtClean="0">
                <a:latin typeface="Arial" panose="020B0604020202020204" pitchFamily="34" charset="0"/>
              </a:rPr>
              <a:t>мекемелерге </a:t>
            </a:r>
            <a:r>
              <a:rPr lang="kk-KZ" altLang="ru-RU" dirty="0">
                <a:latin typeface="Arial" panose="020B0604020202020204" pitchFamily="34" charset="0"/>
              </a:rPr>
              <a:t>берілген, қорғаныс, қажеттеріне пайдаланылатын, </a:t>
            </a:r>
            <a:r>
              <a:rPr lang="kk-KZ" altLang="ru-RU" dirty="0" smtClean="0">
                <a:latin typeface="Arial" panose="020B0604020202020204" pitchFamily="34" charset="0"/>
              </a:rPr>
              <a:t>ерекше </a:t>
            </a:r>
            <a:r>
              <a:rPr lang="kk-KZ" altLang="ru-RU" dirty="0">
                <a:latin typeface="Arial" panose="020B0604020202020204" pitchFamily="34" charset="0"/>
              </a:rPr>
              <a:t>қорғалатын табиғи аумақтар алып жатқан, сауықтыру және </a:t>
            </a:r>
          </a:p>
          <a:p>
            <a:pPr algn="just">
              <a:lnSpc>
                <a:spcPct val="110000"/>
              </a:lnSpc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тарихи-мәдени мақсаттағы, орман және су қорларының, елді мекендер жеріндегі ортақ пайдаланудағы, босалқы жер, оның ішінде арнайы жер қорының жер учаскелері, кенттер мен ауылдық елді мекендердің маңындағы жайлымдар және шабындықтар, сондай-ақ жеке меншікке берілмеген шалғайдағы жайлымдар мен басқа да жерлер мемлекеттік меншікте болады (ҚР ЖК 26 бабының 1-тармағы).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03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567544" y="1674842"/>
            <a:ext cx="92601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 ПАЙДАЛАНУ ҚҰҚЫҒЫНЫҢ ТҮСІНІГІ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Ол тұлғаның мемлекеттік меншіктегі жер учаскесін өтеулі және </a:t>
            </a:r>
            <a:r>
              <a:rPr lang="kk-KZ" altLang="ru-RU" dirty="0" smtClean="0">
                <a:latin typeface="Arial" panose="020B0604020202020204" pitchFamily="34" charset="0"/>
              </a:rPr>
              <a:t>(</a:t>
            </a:r>
            <a:r>
              <a:rPr lang="kk-KZ" altLang="ru-RU" dirty="0">
                <a:latin typeface="Arial" panose="020B0604020202020204" pitchFamily="34" charset="0"/>
              </a:rPr>
              <a:t>немесе) өтеусіз негізде шектеусіз мерзімге (тұрақты жер </a:t>
            </a:r>
            <a:r>
              <a:rPr lang="kk-KZ" altLang="ru-RU" dirty="0" smtClean="0">
                <a:latin typeface="Arial" panose="020B0604020202020204" pitchFamily="34" charset="0"/>
              </a:rPr>
              <a:t>пайдалану</a:t>
            </a:r>
            <a:r>
              <a:rPr lang="kk-KZ" altLang="ru-RU" dirty="0">
                <a:latin typeface="Arial" panose="020B0604020202020204" pitchFamily="34" charset="0"/>
              </a:rPr>
              <a:t>) немесе белгілі бір мерзім ішінде (уақытша </a:t>
            </a:r>
            <a:r>
              <a:rPr lang="kk-KZ" altLang="ru-RU" dirty="0" smtClean="0">
                <a:latin typeface="Arial" panose="020B0604020202020204" pitchFamily="34" charset="0"/>
              </a:rPr>
              <a:t>пайдалану) иелену </a:t>
            </a:r>
            <a:r>
              <a:rPr lang="kk-KZ" altLang="ru-RU" dirty="0">
                <a:latin typeface="Arial" panose="020B0604020202020204" pitchFamily="34" charset="0"/>
              </a:rPr>
              <a:t>және пайдалану құқығы (ҚР ЖК 12-бабының 30-тармағы).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4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5372" y="926574"/>
            <a:ext cx="1024708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БОЛУ </a:t>
            </a:r>
            <a:r>
              <a:rPr lang="kk-KZ" altLang="ru-RU" sz="2400" dirty="0" smtClean="0">
                <a:latin typeface="Arial" panose="020B0604020202020204" pitchFamily="34" charset="0"/>
              </a:rPr>
              <a:t>НЕГІЗДЕРІ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1) Жер пайдалану құқығын табыстау;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2) Жер пайдалану құқығын беру;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3) Жер пайдалану құқығының әмбебап құқықтық мирасқорлық тәртібімен ауысуы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Бұл әрекеттер: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органдар актілерінен;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азаматтық-құқықтық мәмілелерден;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заңдарда көзделген өзге де негіздерден туындайды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6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2457" y="1616053"/>
            <a:ext cx="9884228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1) ТҰРАҚТЫ НЕМЕСЕ УАҚЫТША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2) ӨТЕУЛІ НЕМЕСЕ ӨТЕУСІЗ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УАҚЫТША:</a:t>
            </a:r>
            <a:r>
              <a:rPr lang="kk-KZ" altLang="ru-RU" sz="2000" dirty="0">
                <a:latin typeface="Arial" panose="020B0604020202020204" pitchFamily="34" charset="0"/>
              </a:rPr>
              <a:t> </a:t>
            </a:r>
            <a:r>
              <a:rPr lang="kk-KZ" altLang="ru-RU" dirty="0">
                <a:latin typeface="Arial" panose="020B0604020202020204" pitchFamily="34" charset="0"/>
              </a:rPr>
              <a:t>5 жылға дейін өтеусіз және өтеулі болуы мүмкін :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              - ұзақ мерзімді (5 жылдан 49 жылға дейін)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              - қысқа мерзімді (5 жылға дейін) 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sz="2000" dirty="0">
                <a:latin typeface="Arial" panose="020B0604020202020204" pitchFamily="34" charset="0"/>
              </a:rPr>
              <a:t>                </a:t>
            </a:r>
            <a:endParaRPr lang="ru-RU" altLang="ru-RU" sz="2000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8310" y="931136"/>
            <a:ext cx="623183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 ПАЙДАЛАНУ ҚҰҚЫҒЫНЫҢ ТҮРЛЕРІ</a:t>
            </a:r>
            <a:endParaRPr lang="kk-KZ" altLang="ru-RU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43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399" y="959093"/>
            <a:ext cx="1030514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ЖЕРГЕ МЕНШІК ҚҰҚЫҒЫ МЕН ӨЗГЕ ДЕ ЗАТТЫҚ ҚҰҚЫҚТАРДЫҢ ПАЙДА БОЛУ НЕГІЗДЕРІ МЕН </a:t>
            </a:r>
            <a:r>
              <a:rPr lang="kk-KZ" altLang="ru-RU" sz="2400" dirty="0" smtClean="0">
                <a:latin typeface="Arial" panose="020B0604020202020204" pitchFamily="34" charset="0"/>
              </a:rPr>
              <a:t>ТӘСІЛДЕРІ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Меншік құқығын табыстау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Меншік құқығын беру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Меншік құқығының әмбебап құқықтық мирасқорлық тәртібімен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Негіздері: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Мемлекеттік органдар актілері 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Азаматтық-құқықтық мәмілелер</a:t>
            </a:r>
          </a:p>
          <a:p>
            <a:pPr algn="just">
              <a:lnSpc>
                <a:spcPct val="150000"/>
              </a:lnSpc>
              <a:buFontTx/>
              <a:buChar char="-"/>
              <a:defRPr/>
            </a:pPr>
            <a:r>
              <a:rPr lang="kk-KZ" altLang="ru-RU" dirty="0">
                <a:latin typeface="Arial" panose="020B0604020202020204" pitchFamily="34" charset="0"/>
              </a:rPr>
              <a:t>Қазақстан Республикасы заңдарында көзделген өзге де негіздерде</a:t>
            </a:r>
          </a:p>
        </p:txBody>
      </p:sp>
    </p:spTree>
    <p:extLst>
      <p:ext uri="{BB962C8B-B14F-4D97-AF65-F5344CB8AC3E}">
        <p14:creationId xmlns:p14="http://schemas.microsoft.com/office/powerpoint/2010/main" val="710304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914" y="982177"/>
            <a:ext cx="9245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ЖЕРГЕ МЕНШІК ҚҰҚЫҒЫ МЕН ӨЗГЕ ДЕ ЗАТТЫҚ ҚҰҚЫҚТАРДЫҢ ТОҚТАТЫЛУ НЕГІЗДЕРІ МЕН ТӘРТІБІ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1) Меншік иесі – жер учаскесін немесе жер пайдаланушы жер пайдалану құқығын иеліктен шығарып басқа тұлғаларға беруі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2) Меншік иесі құқығынан немесе жер падаланушы жер пайдалану құқығынан бас тартуы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3) Жер учаскесіне меншік құқығынан немесе жер пайдалану құқығынан Қазақстан Республикасының заң актілерінде көзделген өзге де жағдайларда айрылуы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56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458684" y="889000"/>
            <a:ext cx="9630229" cy="3436257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  <a:defRPr/>
            </a:pPr>
            <a:r>
              <a:rPr lang="kk-KZ" altLang="ru-RU" sz="2800" dirty="0" smtClean="0">
                <a:latin typeface="Arial" panose="020B0604020202020204" pitchFamily="34" charset="0"/>
              </a:rPr>
              <a:t>СЕРВИТУТ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kk-KZ" altLang="ru-RU" sz="2800" dirty="0" smtClean="0">
                <a:latin typeface="Arial" panose="020B0604020202020204" pitchFamily="34" charset="0"/>
              </a:rPr>
              <a:t> 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kk-KZ" altLang="ru-RU" dirty="0" smtClean="0">
                <a:latin typeface="Arial" panose="020B0604020202020204" pitchFamily="34" charset="0"/>
              </a:rPr>
              <a:t> Ол бөтен жер учаскелерін шектеулі мақсатта пайдалану, оның ішінде жаяу өту, көлікпен өту, қажетті коммуникацияларды тарту мен пайдалану, аң шаруашылығы және өзге де қажеттер үшін пайдалану құқығы.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kk-KZ" altLang="ru-RU" sz="2800" dirty="0" smtClean="0">
              <a:latin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ru-RU" altLang="ru-RU" sz="2800" dirty="0" smtClean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1" y="5196114"/>
            <a:ext cx="172720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/>
              <a:t>Жеке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474857" y="5196114"/>
            <a:ext cx="216262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/>
              <a:t>Қауымдық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99740" y="3971314"/>
            <a:ext cx="215900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/>
              <a:t>Сервитут </a:t>
            </a:r>
            <a:endParaRPr lang="ru-RU" sz="2800" dirty="0"/>
          </a:p>
        </p:txBody>
      </p:sp>
      <p:cxnSp>
        <p:nvCxnSpPr>
          <p:cNvPr id="8" name="Прямая со стрелкой 7"/>
          <p:cNvCxnSpPr>
            <a:stCxn id="6" idx="2"/>
            <a:endCxn id="5" idx="0"/>
          </p:cNvCxnSpPr>
          <p:nvPr/>
        </p:nvCxnSpPr>
        <p:spPr>
          <a:xfrm>
            <a:off x="6279241" y="4494534"/>
            <a:ext cx="2276930" cy="701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2"/>
            <a:endCxn id="4" idx="0"/>
          </p:cNvCxnSpPr>
          <p:nvPr/>
        </p:nvCxnSpPr>
        <p:spPr>
          <a:xfrm flipH="1">
            <a:off x="3606801" y="4494534"/>
            <a:ext cx="2672440" cy="701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353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3371" y="1486686"/>
            <a:ext cx="959394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sz="2400" dirty="0">
                <a:latin typeface="Arial" panose="020B0604020202020204" pitchFamily="34" charset="0"/>
              </a:rPr>
              <a:t>СЕРВИТУТТЫҢ ТУЫНДАУ </a:t>
            </a:r>
            <a:r>
              <a:rPr lang="kk-KZ" altLang="ru-RU" sz="2400" dirty="0" smtClean="0">
                <a:latin typeface="Arial" panose="020B0604020202020204" pitchFamily="34" charset="0"/>
              </a:rPr>
              <a:t>НЕГІЗДЕРІ</a:t>
            </a:r>
            <a:endParaRPr lang="kk-KZ" altLang="ru-RU" sz="2400" dirty="0">
              <a:latin typeface="Arial" panose="020B0604020202020204" pitchFamily="34" charset="0"/>
            </a:endParaRP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1. Тікелей нормативтік құқықтық актіден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2. Мүдделі тұлғаның меншік иесімен немесе жер пайдаланушымен жасаған шартының негізінде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3. Жергілікті атқарушы органның актісі негізінде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4. Сот шешімі негізінде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  5. Қазақстан Республикасы заңдарында көзделген өзге де жағдайларда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518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914" y="1472173"/>
            <a:ext cx="10247086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altLang="ru-RU" dirty="0"/>
              <a:t> </a:t>
            </a:r>
            <a:r>
              <a:rPr lang="kk-KZ" altLang="ru-RU" sz="2400" dirty="0">
                <a:latin typeface="Arial" panose="020B0604020202020204" pitchFamily="34" charset="0"/>
              </a:rPr>
              <a:t>СЕРВИТУТ ТҮРЛЕРІ</a:t>
            </a:r>
          </a:p>
          <a:p>
            <a:pPr algn="ctr">
              <a:defRPr/>
            </a:pPr>
            <a:endParaRPr lang="kk-KZ" altLang="ru-RU" sz="2400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1. Көрші учаске арқылы еркін өту құқығы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2. Көрші учаскені шектеулі пайдалану құқығы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3. Бөтен жер учаскесін мал айдау жолы үшін пайдалану құқығы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4. Жер учаскелерін іздестіру жұмыстарын өткізу үшін пайдалану құқығы</a:t>
            </a:r>
          </a:p>
          <a:p>
            <a:pPr algn="just">
              <a:lnSpc>
                <a:spcPct val="150000"/>
              </a:lnSpc>
              <a:defRPr/>
            </a:pPr>
            <a:r>
              <a:rPr lang="kk-KZ" altLang="ru-RU" dirty="0">
                <a:latin typeface="Arial" panose="020B0604020202020204" pitchFamily="34" charset="0"/>
              </a:rPr>
              <a:t>5. Басқа да сервитуттар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3936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</TotalTime>
  <Words>608</Words>
  <Application>Microsoft Office PowerPoint</Application>
  <PresentationFormat>Широкоэкранный</PresentationFormat>
  <Paragraphs>78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Ретро</vt:lpstr>
      <vt:lpstr>ЖЕРГЕ МЕНШІК ҚҰҚЫҒЫ МЕН ӨЗГЕ ДЕ ЗАТТЫҚ  ҚҰҚЫҚТАР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ЖЕРГЕ МЕНШІК ҚҰҚЫҒЫ МЕН ӨЗГЕ ДЕ ЗАТТЫҚ  ҚҰҚЫҚТАР  </dc:title>
  <dc:creator>user</dc:creator>
  <cp:lastModifiedBy>user</cp:lastModifiedBy>
  <cp:revision>5</cp:revision>
  <dcterms:created xsi:type="dcterms:W3CDTF">2019-10-01T16:40:39Z</dcterms:created>
  <dcterms:modified xsi:type="dcterms:W3CDTF">2019-10-01T17:18:02Z</dcterms:modified>
</cp:coreProperties>
</file>